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7"/>
  </p:notesMasterIdLst>
  <p:handoutMasterIdLst>
    <p:handoutMasterId r:id="rId18"/>
  </p:handoutMasterIdLst>
  <p:sldIdLst>
    <p:sldId id="257" r:id="rId5"/>
    <p:sldId id="389" r:id="rId6"/>
    <p:sldId id="317" r:id="rId7"/>
    <p:sldId id="279" r:id="rId8"/>
    <p:sldId id="392" r:id="rId9"/>
    <p:sldId id="393" r:id="rId10"/>
    <p:sldId id="394" r:id="rId11"/>
    <p:sldId id="395" r:id="rId12"/>
    <p:sldId id="396" r:id="rId13"/>
    <p:sldId id="268" r:id="rId14"/>
    <p:sldId id="397" r:id="rId15"/>
    <p:sldId id="321" r:id="rId16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xmlns="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4C38CF-67C2-4088-A2AD-522FD06E4E9F}" type="datetime1">
              <a:rPr lang="pl-PL" smtClean="0"/>
              <a:t>15.06.2022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FB94E0-1F98-4426-9482-6C6FD17970C3}" type="datetime1">
              <a:rPr lang="pl-PL" smtClean="0"/>
              <a:t>15.06.2022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B1513CE-31DD-419A-8771-730D4114704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8DDCB5A-8DF3-4145-9175-339BBE145B1B}" type="datetime1">
              <a:rPr lang="pl-PL" smtClean="0"/>
              <a:t>15.06.2022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3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1E8B9C0-D202-4F09-BF77-9FA608F42D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B65CB970-E35C-4CF5-95DE-0955C0BD62D9}" type="datetime1">
              <a:rPr lang="pl-PL" smtClean="0"/>
              <a:t>15.06.2022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10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233BE3D-D76F-4FC3-90DD-076CC61266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A1D9C8C-C657-40A7-B3BC-81AB0E04CBBF}" type="datetime1">
              <a:rPr lang="pl-PL" smtClean="0"/>
              <a:t>15.06.2022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12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15.06.2022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 sz="4800"/>
              <a:t>3DFloat</a:t>
            </a:r>
          </a:p>
        </p:txBody>
      </p:sp>
      <p:sp>
        <p:nvSpPr>
          <p:cNvPr id="14" name="Obraz — symbol zastępczy 13">
            <a:extLst>
              <a:ext uri="{FF2B5EF4-FFF2-40B4-BE49-F238E27FC236}">
                <a16:creationId xmlns:a16="http://schemas.microsoft.com/office/drawing/2014/main" xmlns="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938AD48E-7D67-4BE9-97B6-DB64DE525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EB6FF8E2-165B-49EB-8120-14190F949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xmlns="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xmlns="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olumna zawartośc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xmlns="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xmlns="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xmlns="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xmlns="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xmlns="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l-PL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pl-PL"/>
              <a:t>Kliknij, aby edytować styl</a:t>
            </a:r>
          </a:p>
        </p:txBody>
      </p:sp>
      <p:sp>
        <p:nvSpPr>
          <p:cNvPr id="16" name="Tekst — symbol zastępczy 2">
            <a:extLst>
              <a:ext uri="{FF2B5EF4-FFF2-40B4-BE49-F238E27FC236}">
                <a16:creationId xmlns:a16="http://schemas.microsoft.com/office/drawing/2014/main" xmlns="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17" name="Zawartość — symbol zastępczy 3">
            <a:extLst>
              <a:ext uri="{FF2B5EF4-FFF2-40B4-BE49-F238E27FC236}">
                <a16:creationId xmlns:a16="http://schemas.microsoft.com/office/drawing/2014/main" xmlns="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22" name="Tekst — symbol zastępczy 4">
            <a:extLst>
              <a:ext uri="{FF2B5EF4-FFF2-40B4-BE49-F238E27FC236}">
                <a16:creationId xmlns:a16="http://schemas.microsoft.com/office/drawing/2014/main" xmlns="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l-PL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l-PL"/>
              <a:t>Kliknij, aby edytować style wzorca tekstu</a:t>
            </a:r>
          </a:p>
        </p:txBody>
      </p:sp>
      <p:sp>
        <p:nvSpPr>
          <p:cNvPr id="23" name="Zawartość — symbol zastępczy 5">
            <a:extLst>
              <a:ext uri="{FF2B5EF4-FFF2-40B4-BE49-F238E27FC236}">
                <a16:creationId xmlns:a16="http://schemas.microsoft.com/office/drawing/2014/main" xmlns="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18" name="Tekst — symbol zastępczy 4">
            <a:extLst>
              <a:ext uri="{FF2B5EF4-FFF2-40B4-BE49-F238E27FC236}">
                <a16:creationId xmlns:a16="http://schemas.microsoft.com/office/drawing/2014/main" xmlns="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l-PL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l-PL"/>
              <a:t>Kliknij, aby EDYTOWAĆ</a:t>
            </a:r>
          </a:p>
        </p:txBody>
      </p:sp>
      <p:sp>
        <p:nvSpPr>
          <p:cNvPr id="21" name="Zawartość — symbol zastępczy 5">
            <a:extLst>
              <a:ext uri="{FF2B5EF4-FFF2-40B4-BE49-F238E27FC236}">
                <a16:creationId xmlns:a16="http://schemas.microsoft.com/office/drawing/2014/main" xmlns="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l-PL"/>
              <a:t>Kliknij, aby edytować styl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xmlns="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7" name="Zawartość — symbol zastępczy 6">
            <a:extLst>
              <a:ext uri="{FF2B5EF4-FFF2-40B4-BE49-F238E27FC236}">
                <a16:creationId xmlns:a16="http://schemas.microsoft.com/office/drawing/2014/main" xmlns="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xmlns="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xmlns="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xmlns="" id="{446AF837-10C6-44A5-B8D6-960A57487B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ytuł 1">
            <a:extLst>
              <a:ext uri="{FF2B5EF4-FFF2-40B4-BE49-F238E27FC236}">
                <a16:creationId xmlns:a16="http://schemas.microsoft.com/office/drawing/2014/main" xmlns="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1" name="Podtytuł 2">
            <a:extLst>
              <a:ext uri="{FF2B5EF4-FFF2-40B4-BE49-F238E27FC236}">
                <a16:creationId xmlns:a16="http://schemas.microsoft.com/office/drawing/2014/main" xmlns="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Obraz — symbol zastępczy 39">
            <a:extLst>
              <a:ext uri="{FF2B5EF4-FFF2-40B4-BE49-F238E27FC236}">
                <a16:creationId xmlns:a16="http://schemas.microsoft.com/office/drawing/2014/main" xmlns="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2" name="Obraz — symbol zastępczy 41">
            <a:extLst>
              <a:ext uri="{FF2B5EF4-FFF2-40B4-BE49-F238E27FC236}">
                <a16:creationId xmlns:a16="http://schemas.microsoft.com/office/drawing/2014/main" xmlns="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xmlns="" id="{06966E3E-9B30-4375-AC9A-23256CC87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xmlns="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xmlns="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xmlns="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394664AE-6DC5-428F-9AC4-5A8F67571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xmlns="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xmlns="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xmlns="" id="{83C43C1C-00B3-40E0-B073-B8C56206D0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xmlns="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xmlns="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xmlns="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xmlns="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xmlns="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xmlns="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37" name="Owal 36">
              <a:extLst>
                <a:ext uri="{FF2B5EF4-FFF2-40B4-BE49-F238E27FC236}">
                  <a16:creationId xmlns:a16="http://schemas.microsoft.com/office/drawing/2014/main" xmlns="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38" name="Owal 37">
              <a:extLst>
                <a:ext uri="{FF2B5EF4-FFF2-40B4-BE49-F238E27FC236}">
                  <a16:creationId xmlns:a16="http://schemas.microsoft.com/office/drawing/2014/main" xmlns="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wal 21">
            <a:extLst>
              <a:ext uri="{FF2B5EF4-FFF2-40B4-BE49-F238E27FC236}">
                <a16:creationId xmlns:a16="http://schemas.microsoft.com/office/drawing/2014/main" xmlns="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xmlns="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xmlns="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xmlns="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xmlns="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xmlns="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xmlns="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xmlns="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xmlns="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xmlns="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xmlns="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xmlns="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pl-PL"/>
              <a:t>Kliknij, aby dodać tytuł</a:t>
            </a:r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xmlns="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pl-PL" sz="1600"/>
              <a:t>Kliknij, aby dodać tekst</a:t>
            </a:r>
          </a:p>
        </p:txBody>
      </p:sp>
      <p:sp>
        <p:nvSpPr>
          <p:cNvPr id="17" name="Obraz — symbol zastępczy 16">
            <a:extLst>
              <a:ext uri="{FF2B5EF4-FFF2-40B4-BE49-F238E27FC236}">
                <a16:creationId xmlns:a16="http://schemas.microsoft.com/office/drawing/2014/main" xmlns="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xmlns="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5" name="Obraz — symbol zastępczy 24">
            <a:extLst>
              <a:ext uri="{FF2B5EF4-FFF2-40B4-BE49-F238E27FC236}">
                <a16:creationId xmlns:a16="http://schemas.microsoft.com/office/drawing/2014/main" xmlns="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xmlns="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xmlns="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xmlns="" id="{92FF63B4-C261-4597-9EE0-811D250B9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xmlns="" id="{F92CF088-7F97-4A11-8A81-0EF641F69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xmlns="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xmlns="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xmlns="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xmlns="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8" name="Obraz — symbol zastępczy 11">
            <a:extLst>
              <a:ext uri="{FF2B5EF4-FFF2-40B4-BE49-F238E27FC236}">
                <a16:creationId xmlns:a16="http://schemas.microsoft.com/office/drawing/2014/main" xmlns="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9" name="Obraz — symbol zastępczy 11">
            <a:extLst>
              <a:ext uri="{FF2B5EF4-FFF2-40B4-BE49-F238E27FC236}">
                <a16:creationId xmlns:a16="http://schemas.microsoft.com/office/drawing/2014/main" xmlns="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0" name="Obraz — symbol zastępczy 11">
            <a:extLst>
              <a:ext uri="{FF2B5EF4-FFF2-40B4-BE49-F238E27FC236}">
                <a16:creationId xmlns:a16="http://schemas.microsoft.com/office/drawing/2014/main" xmlns="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xmlns="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xmlns="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Zawartość — symbol zastępczy 6">
            <a:extLst>
              <a:ext uri="{FF2B5EF4-FFF2-40B4-BE49-F238E27FC236}">
                <a16:creationId xmlns:a16="http://schemas.microsoft.com/office/drawing/2014/main" xmlns="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dział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xmlns="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80517979-166D-4AAA-ABBC-0C3E5C2EC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xmlns="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xmlns="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dział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xmlns="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xmlns="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xmlns="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ś czasu tabeli wykres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>
            <a:extLst>
              <a:ext uri="{FF2B5EF4-FFF2-40B4-BE49-F238E27FC236}">
                <a16:creationId xmlns:a16="http://schemas.microsoft.com/office/drawing/2014/main" xmlns="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xmlns="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xmlns="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xmlns="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xmlns="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l-PL" dirty="0"/>
            </a:lvl1pPr>
          </a:lstStyle>
          <a:p>
            <a:pPr lvl="0" rtl="0">
              <a:lnSpc>
                <a:spcPct val="100000"/>
              </a:lnSpc>
            </a:pPr>
            <a:r>
              <a:rPr lang="pl-PL"/>
              <a:t>Kliknij, aby edytować styl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B17C5C60-EC4D-410B-9997-0B73289605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Dowolny kształt 5">
              <a:extLst>
                <a:ext uri="{FF2B5EF4-FFF2-40B4-BE49-F238E27FC236}">
                  <a16:creationId xmlns:a16="http://schemas.microsoft.com/office/drawing/2014/main" xmlns="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0" name="Dowolny kształt 6">
              <a:extLst>
                <a:ext uri="{FF2B5EF4-FFF2-40B4-BE49-F238E27FC236}">
                  <a16:creationId xmlns:a16="http://schemas.microsoft.com/office/drawing/2014/main" xmlns="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1" name="Dowolny kształt 8">
              <a:extLst>
                <a:ext uri="{FF2B5EF4-FFF2-40B4-BE49-F238E27FC236}">
                  <a16:creationId xmlns:a16="http://schemas.microsoft.com/office/drawing/2014/main" xmlns="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12" name="Owal 11">
            <a:extLst>
              <a:ext uri="{FF2B5EF4-FFF2-40B4-BE49-F238E27FC236}">
                <a16:creationId xmlns:a16="http://schemas.microsoft.com/office/drawing/2014/main" xmlns="" id="{80A2FA6F-99B7-4984-A80C-570644889F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xmlns="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xmlns="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xmlns="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xmlns="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E38C6F9E-A74F-4F54-9409-B6B93DF8CE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l-PL"/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xmlns="" id="{6F0F71C5-78A4-4793-9BD4-3DF0EE3E3E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40" name="Tytuł 5">
            <a:extLst>
              <a:ext uri="{FF2B5EF4-FFF2-40B4-BE49-F238E27FC236}">
                <a16:creationId xmlns:a16="http://schemas.microsoft.com/office/drawing/2014/main" xmlns="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pl-PL"/>
              <a:t>Zespół</a:t>
            </a:r>
          </a:p>
        </p:txBody>
      </p:sp>
      <p:grpSp>
        <p:nvGrpSpPr>
          <p:cNvPr id="51" name="Grupa 50">
            <a:extLst>
              <a:ext uri="{FF2B5EF4-FFF2-40B4-BE49-F238E27FC236}">
                <a16:creationId xmlns:a16="http://schemas.microsoft.com/office/drawing/2014/main" xmlns="" id="{E6093F87-C1F6-4FAB-B891-6F7D7FC20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xmlns="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53" name="Dowolny kształt: Kształt 52">
              <a:extLst>
                <a:ext uri="{FF2B5EF4-FFF2-40B4-BE49-F238E27FC236}">
                  <a16:creationId xmlns:a16="http://schemas.microsoft.com/office/drawing/2014/main" xmlns="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4" name="Owal 53">
              <a:extLst>
                <a:ext uri="{FF2B5EF4-FFF2-40B4-BE49-F238E27FC236}">
                  <a16:creationId xmlns:a16="http://schemas.microsoft.com/office/drawing/2014/main" xmlns="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55" name="Owal 54">
              <a:extLst>
                <a:ext uri="{FF2B5EF4-FFF2-40B4-BE49-F238E27FC236}">
                  <a16:creationId xmlns:a16="http://schemas.microsoft.com/office/drawing/2014/main" xmlns="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56" name="Obraz — symbol zastępczy 55">
            <a:extLst>
              <a:ext uri="{FF2B5EF4-FFF2-40B4-BE49-F238E27FC236}">
                <a16:creationId xmlns:a16="http://schemas.microsoft.com/office/drawing/2014/main" xmlns="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57" name="Obraz — symbol zastępczy 55">
            <a:extLst>
              <a:ext uri="{FF2B5EF4-FFF2-40B4-BE49-F238E27FC236}">
                <a16:creationId xmlns:a16="http://schemas.microsoft.com/office/drawing/2014/main" xmlns="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58" name="Obraz — symbol zastępczy 55">
            <a:extLst>
              <a:ext uri="{FF2B5EF4-FFF2-40B4-BE49-F238E27FC236}">
                <a16:creationId xmlns:a16="http://schemas.microsoft.com/office/drawing/2014/main" xmlns="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9" name="Obraz — symbol zastępczy 55">
            <a:extLst>
              <a:ext uri="{FF2B5EF4-FFF2-40B4-BE49-F238E27FC236}">
                <a16:creationId xmlns:a16="http://schemas.microsoft.com/office/drawing/2014/main" xmlns="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63" name="Tekst — symbol zastępczy 62">
            <a:extLst>
              <a:ext uri="{FF2B5EF4-FFF2-40B4-BE49-F238E27FC236}">
                <a16:creationId xmlns:a16="http://schemas.microsoft.com/office/drawing/2014/main" xmlns="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1" name="Tekst — symbol zastępczy 60">
            <a:extLst>
              <a:ext uri="{FF2B5EF4-FFF2-40B4-BE49-F238E27FC236}">
                <a16:creationId xmlns:a16="http://schemas.microsoft.com/office/drawing/2014/main" xmlns="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65" name="Tekst — symbol zastępczy 62">
            <a:extLst>
              <a:ext uri="{FF2B5EF4-FFF2-40B4-BE49-F238E27FC236}">
                <a16:creationId xmlns:a16="http://schemas.microsoft.com/office/drawing/2014/main" xmlns="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4" name="Tekst — symbol zastępczy 60">
            <a:extLst>
              <a:ext uri="{FF2B5EF4-FFF2-40B4-BE49-F238E27FC236}">
                <a16:creationId xmlns:a16="http://schemas.microsoft.com/office/drawing/2014/main" xmlns="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67" name="Tekst — symbol zastępczy 62">
            <a:extLst>
              <a:ext uri="{FF2B5EF4-FFF2-40B4-BE49-F238E27FC236}">
                <a16:creationId xmlns:a16="http://schemas.microsoft.com/office/drawing/2014/main" xmlns="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6" name="Tekst — symbol zastępczy 60">
            <a:extLst>
              <a:ext uri="{FF2B5EF4-FFF2-40B4-BE49-F238E27FC236}">
                <a16:creationId xmlns:a16="http://schemas.microsoft.com/office/drawing/2014/main" xmlns="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69" name="Tekst — symbol zastępczy 62">
            <a:extLst>
              <a:ext uri="{FF2B5EF4-FFF2-40B4-BE49-F238E27FC236}">
                <a16:creationId xmlns:a16="http://schemas.microsoft.com/office/drawing/2014/main" xmlns="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pl-PL"/>
              <a:t>Imię i nazwisko</a:t>
            </a:r>
          </a:p>
        </p:txBody>
      </p:sp>
      <p:sp>
        <p:nvSpPr>
          <p:cNvPr id="68" name="Tekst — symbol zastępczy 60">
            <a:extLst>
              <a:ext uri="{FF2B5EF4-FFF2-40B4-BE49-F238E27FC236}">
                <a16:creationId xmlns:a16="http://schemas.microsoft.com/office/drawing/2014/main" xmlns="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pl-PL"/>
              <a:t>Tytuł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Kolumna zawartości 2 (slajd porównan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xmlns="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pl-PL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pl-PL"/>
              <a:t>Kliknij, aby edytować styl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xmlns="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xmlns="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pl-PL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xmlns="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xmlns="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xmlns="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xmlns="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xmlns="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pl-PL" dirty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xmlns="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4800" kern="1200" dirty="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— symbol zastępczy 13">
            <a:extLst>
              <a:ext uri="{FF2B5EF4-FFF2-40B4-BE49-F238E27FC236}">
                <a16:creationId xmlns:a16="http://schemas.microsoft.com/office/drawing/2014/main" xmlns="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3981" b="1175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9A11267-FC52-4990-8D98-010AFABA5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</p:spPr>
        <p:txBody>
          <a:bodyPr wrap="square"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pl-PL" dirty="0"/>
              <a:t>w Szkole Podstawowej  z Oddziałami Integracyjnymi </a:t>
            </a:r>
            <a:br>
              <a:rPr lang="pl-PL" dirty="0"/>
            </a:br>
            <a:r>
              <a:rPr lang="pl-PL" dirty="0"/>
              <a:t>Nr 342  im. Jana Marcina  Szancera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57281"/>
          </a:xfrm>
        </p:spPr>
        <p:txBody>
          <a:bodyPr wrap="square" rtlCol="0" anchor="b" anchorCtr="0">
            <a:normAutofit/>
          </a:bodyPr>
          <a:lstStyle/>
          <a:p>
            <a:pPr rtl="0"/>
            <a:r>
              <a:rPr lang="pl-PL" dirty="0"/>
              <a:t>Integracja sensoryczna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— symbol zastępczy 16">
            <a:extLst>
              <a:ext uri="{FF2B5EF4-FFF2-40B4-BE49-F238E27FC236}">
                <a16:creationId xmlns:a16="http://schemas.microsoft.com/office/drawing/2014/main" xmlns="" id="{05ED5B1E-974F-476C-A3C9-572D3602E95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/>
        </p:blipFill>
        <p:spPr>
          <a:xfrm>
            <a:off x="550863" y="2470150"/>
            <a:ext cx="4384675" cy="3265488"/>
          </a:xfrm>
        </p:spPr>
      </p:pic>
      <p:pic>
        <p:nvPicPr>
          <p:cNvPr id="36" name="Obraz — symbol zastępczy 35" descr="Obraz zawierający osoba, wewnątrz, niebieski&#10;&#10;Opis wygenerowany automatycznie">
            <a:extLst>
              <a:ext uri="{FF2B5EF4-FFF2-40B4-BE49-F238E27FC236}">
                <a16:creationId xmlns:a16="http://schemas.microsoft.com/office/drawing/2014/main" xmlns="" id="{F3CCCCDF-EA66-4F5E-98F3-A05239CBBAC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/>
        </p:blipFill>
        <p:spPr>
          <a:xfrm>
            <a:off x="5010150" y="2470150"/>
            <a:ext cx="2174875" cy="1595438"/>
          </a:xfrm>
        </p:spPr>
      </p:pic>
      <p:pic>
        <p:nvPicPr>
          <p:cNvPr id="38" name="Obraz — symbol zastępczy 37" descr="Obraz zawierający osoba, zielony&#10;&#10;Opis wygenerowany automatycznie">
            <a:extLst>
              <a:ext uri="{FF2B5EF4-FFF2-40B4-BE49-F238E27FC236}">
                <a16:creationId xmlns:a16="http://schemas.microsoft.com/office/drawing/2014/main" xmlns="" id="{8A6BB597-41F4-432E-8432-8F39511B29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/>
          <a:stretch/>
        </p:blipFill>
        <p:spPr>
          <a:xfrm>
            <a:off x="5010150" y="4140200"/>
            <a:ext cx="2174875" cy="1595438"/>
          </a:xfrm>
        </p:spPr>
      </p:pic>
      <p:pic>
        <p:nvPicPr>
          <p:cNvPr id="40" name="Obraz — symbol zastępczy 39" descr="Obraz zawierający ściana, wewnątrz, niebieski, bałagan&#10;&#10;Opis wygenerowany automatycznie">
            <a:extLst>
              <a:ext uri="{FF2B5EF4-FFF2-40B4-BE49-F238E27FC236}">
                <a16:creationId xmlns:a16="http://schemas.microsoft.com/office/drawing/2014/main" xmlns="" id="{76B2FC80-9F3B-46D8-94D9-882D90A858F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/>
          <a:stretch/>
        </p:blipFill>
        <p:spPr>
          <a:xfrm>
            <a:off x="7261225" y="2470150"/>
            <a:ext cx="4378325" cy="3265488"/>
          </a:xfr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xmlns="" id="{ED2A30C0-1BC4-4764-9C0F-5D811CAB83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0862" y="549275"/>
            <a:ext cx="11091600" cy="1332000"/>
          </a:xfrm>
        </p:spPr>
        <p:txBody>
          <a:bodyPr wrap="square" rtlCol="0" anchor="t">
            <a:normAutofit fontScale="90000"/>
          </a:bodyPr>
          <a:lstStyle/>
          <a:p>
            <a:pPr algn="ctr" rtl="0"/>
            <a:r>
              <a:rPr lang="pl-PL" dirty="0"/>
              <a:t>Ćwiczymy też wiele innych potrzebnych do prawidłowego rozwoju funkcji i świetnie się przy tym bawimy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xmlns="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 descr="Obraz zawierający tekst, pościel&#10;&#10;Opis wygenerowany automatycznie">
            <a:extLst>
              <a:ext uri="{FF2B5EF4-FFF2-40B4-BE49-F238E27FC236}">
                <a16:creationId xmlns:a16="http://schemas.microsoft.com/office/drawing/2014/main" xmlns="" id="{74BC5863-2FDD-B14A-C6FC-E2CBBE2BE7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-94068" y="1260257"/>
            <a:ext cx="5344320" cy="4023957"/>
          </a:xfrm>
        </p:spPr>
      </p:pic>
      <p:pic>
        <p:nvPicPr>
          <p:cNvPr id="13" name="Symbol zastępczy zawartości 1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FEF0EC73-78B2-ECCB-8DCF-9E9507FF9D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635775">
            <a:off x="5522398" y="1181101"/>
            <a:ext cx="5768577" cy="4343400"/>
          </a:xfrm>
        </p:spPr>
      </p:pic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262B095-7CB8-EE5A-8BC7-3F8E78DD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257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— symbol zastępczy 15" descr="Obraz zawierający ściana, wewnątrz&#10;&#10;Opis wygenerowany automatycznie">
            <a:extLst>
              <a:ext uri="{FF2B5EF4-FFF2-40B4-BE49-F238E27FC236}">
                <a16:creationId xmlns:a16="http://schemas.microsoft.com/office/drawing/2014/main" xmlns="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2500" b="1250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xmlns="" id="{C0287FEC-3826-4868-8D93-52429C615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</p:spPr>
        <p:txBody>
          <a:bodyPr wrap="square"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pl-PL" dirty="0"/>
              <a:t>Na zajęcia integracji sensorycznej na terenie szkoły obecnie uczęszcza 49 osób. </a:t>
            </a:r>
          </a:p>
          <a:p>
            <a:pPr rtl="0">
              <a:lnSpc>
                <a:spcPct val="100000"/>
              </a:lnSpc>
            </a:pPr>
            <a:r>
              <a:rPr lang="pl-PL" dirty="0"/>
              <a:t>Nasza sala znajduje się na 2 piętrze w budynku przy </a:t>
            </a:r>
            <a:br>
              <a:rPr lang="pl-PL" dirty="0"/>
            </a:br>
            <a:r>
              <a:rPr lang="pl-PL" dirty="0"/>
              <a:t>ul. Topolowej.</a:t>
            </a:r>
          </a:p>
          <a:p>
            <a:pPr rtl="0">
              <a:lnSpc>
                <a:spcPct val="100000"/>
              </a:lnSpc>
            </a:pPr>
            <a:r>
              <a:rPr lang="pl-PL" dirty="0"/>
              <a:t>Zajęcia odbywają się jeden raz w tygodniu w formie indywidualnej.</a:t>
            </a:r>
          </a:p>
          <a:p>
            <a:pPr rtl="0">
              <a:lnSpc>
                <a:spcPct val="100000"/>
              </a:lnSpc>
            </a:pPr>
            <a:r>
              <a:rPr lang="pl-PL" dirty="0"/>
              <a:t>Nasi terapeuci: Hanna Bator oraz Irena </a:t>
            </a:r>
            <a:r>
              <a:rPr lang="pl-PL" dirty="0" err="1"/>
              <a:t>Hada</a:t>
            </a:r>
            <a:endParaRPr lang="pl-PL" dirty="0"/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581E8936-2270-47FE-94A4-398CB123E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pl-PL"/>
              <a:t>Podsumowanie</a:t>
            </a:r>
            <a:endParaRPr lang="pl-PL" dirty="0"/>
          </a:p>
        </p:txBody>
      </p:sp>
      <p:sp>
        <p:nvSpPr>
          <p:cNvPr id="6" name="Numer slajdu — symbol zastępczy 5" hidden="1">
            <a:extLst>
              <a:ext uri="{FF2B5EF4-FFF2-40B4-BE49-F238E27FC236}">
                <a16:creationId xmlns:a16="http://schemas.microsoft.com/office/drawing/2014/main" xmlns="" id="{9ED907F8-C614-4D59-A03F-BF9CD5E357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01" y="251098"/>
            <a:ext cx="9329983" cy="1100070"/>
          </a:xfrm>
        </p:spPr>
        <p:txBody>
          <a:bodyPr rtlCol="0"/>
          <a:lstStyle/>
          <a:p>
            <a:pPr rtl="0"/>
            <a:r>
              <a:rPr lang="pl-PL" sz="4000" dirty="0"/>
              <a:t>NA CZYM POLEGAJĄ ZAJĘCIA?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55" y="1336225"/>
            <a:ext cx="4678084" cy="4185133"/>
          </a:xfrm>
        </p:spPr>
        <p:txBody>
          <a:bodyPr rtlCol="0"/>
          <a:lstStyle/>
          <a:p>
            <a:pPr rtl="0"/>
            <a:endParaRPr lang="pl-PL" dirty="0"/>
          </a:p>
          <a:p>
            <a:pPr rtl="0"/>
            <a:r>
              <a:rPr lang="pl-PL" dirty="0"/>
              <a:t>	Zadaniem terapii SI jest dostarczenie dziecku podczas jego aktywności ruchowej kontrolowanej przez terapeutę ilości i jakości bodźców sensorycznych wywołujących w konsekwencji poprawę przetwarzania sensorycznego dziecka. </a:t>
            </a:r>
          </a:p>
          <a:p>
            <a:pPr rtl="0"/>
            <a:r>
              <a:rPr lang="pl-PL" dirty="0"/>
              <a:t>	Podczas terapii nie uczy się wykonywania konkretnych czynności, ale przez nowe wzorce ruchowe powoduje się właściwe przetwarzanie informacji sensorycznych.</a:t>
            </a:r>
          </a:p>
        </p:txBody>
      </p:sp>
      <p:pic>
        <p:nvPicPr>
          <p:cNvPr id="8" name="Obraz — symbol zastępczy 7">
            <a:extLst>
              <a:ext uri="{FF2B5EF4-FFF2-40B4-BE49-F238E27FC236}">
                <a16:creationId xmlns:a16="http://schemas.microsoft.com/office/drawing/2014/main" xmlns="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5513034" y="1596771"/>
            <a:ext cx="3332210" cy="3448558"/>
          </a:xfrm>
        </p:spPr>
      </p:pic>
      <p:pic>
        <p:nvPicPr>
          <p:cNvPr id="10" name="Obraz — symbol zastępczy 9">
            <a:extLst>
              <a:ext uri="{FF2B5EF4-FFF2-40B4-BE49-F238E27FC236}">
                <a16:creationId xmlns:a16="http://schemas.microsoft.com/office/drawing/2014/main" xmlns="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9348465" y="308900"/>
            <a:ext cx="2439591" cy="2575742"/>
          </a:xfrm>
        </p:spPr>
      </p:pic>
      <p:pic>
        <p:nvPicPr>
          <p:cNvPr id="12" name="Obraz — symbol zastępczy 11">
            <a:extLst>
              <a:ext uri="{FF2B5EF4-FFF2-40B4-BE49-F238E27FC236}">
                <a16:creationId xmlns:a16="http://schemas.microsoft.com/office/drawing/2014/main" xmlns="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8975325" y="3321050"/>
            <a:ext cx="2812732" cy="2936876"/>
          </a:xfrm>
        </p:spPr>
      </p:pic>
      <p:sp>
        <p:nvSpPr>
          <p:cNvPr id="15" name="Numer slajdu — symbol zastępczy 14">
            <a:extLst>
              <a:ext uri="{FF2B5EF4-FFF2-40B4-BE49-F238E27FC236}">
                <a16:creationId xmlns:a16="http://schemas.microsoft.com/office/drawing/2014/main" xmlns="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xmlns="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xmlns="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xmlns="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xmlns="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xmlns="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xmlns="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3" name="Owal 42">
              <a:extLst>
                <a:ext uri="{FF2B5EF4-FFF2-40B4-BE49-F238E27FC236}">
                  <a16:creationId xmlns:a16="http://schemas.microsoft.com/office/drawing/2014/main" xmlns="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44" name="Owal 43">
              <a:extLst>
                <a:ext uri="{FF2B5EF4-FFF2-40B4-BE49-F238E27FC236}">
                  <a16:creationId xmlns:a16="http://schemas.microsoft.com/office/drawing/2014/main" xmlns="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 useBgFill="1">
        <p:nvSpPr>
          <p:cNvPr id="46" name="Prostokąt 45">
            <a:extLst>
              <a:ext uri="{FF2B5EF4-FFF2-40B4-BE49-F238E27FC236}">
                <a16:creationId xmlns:a16="http://schemas.microsoft.com/office/drawing/2014/main" xmlns="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8" name="Obraz — symbol zastępczy 7">
            <a:extLst>
              <a:ext uri="{FF2B5EF4-FFF2-40B4-BE49-F238E27FC236}">
                <a16:creationId xmlns:a16="http://schemas.microsoft.com/office/drawing/2014/main" xmlns="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8" name="Prostokąt 47">
            <a:extLst>
              <a:ext uri="{FF2B5EF4-FFF2-40B4-BE49-F238E27FC236}">
                <a16:creationId xmlns:a16="http://schemas.microsoft.com/office/drawing/2014/main" xmlns="" id="{3C64A91D-E535-4C24-A0E3-96A3810E3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xmlns="" id="{26FC4867-BA3E-4F8E-AB23-684F34DF3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15" name="Tytuł 14">
            <a:extLst>
              <a:ext uri="{FF2B5EF4-FFF2-40B4-BE49-F238E27FC236}">
                <a16:creationId xmlns:a16="http://schemas.microsoft.com/office/drawing/2014/main" xmlns="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6547"/>
            <a:ext cx="11167661" cy="11794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 rtl="0">
              <a:lnSpc>
                <a:spcPct val="100000"/>
              </a:lnSpc>
            </a:pPr>
            <a:r>
              <a:rPr lang="pl-PL" sz="3200" b="1" kern="1200" dirty="0">
                <a:ea typeface="+mj-ea"/>
                <a:cs typeface="+mj-cs"/>
              </a:rPr>
              <a:t>DO KOGO SKIEROWANA JEST TERAPIA INTEGRACJI SENSORYCZNEJ?</a:t>
            </a:r>
          </a:p>
        </p:txBody>
      </p:sp>
      <p:sp>
        <p:nvSpPr>
          <p:cNvPr id="16" name="Podtytuł 15">
            <a:extLst>
              <a:ext uri="{FF2B5EF4-FFF2-40B4-BE49-F238E27FC236}">
                <a16:creationId xmlns:a16="http://schemas.microsoft.com/office/drawing/2014/main" xmlns="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039" y="1667850"/>
            <a:ext cx="7643864" cy="4642462"/>
          </a:xfrm>
        </p:spPr>
        <p:txBody>
          <a:bodyPr vert="horz" wrap="square" lIns="0" tIns="0" rIns="0" bIns="0" rtlCol="0">
            <a:normAutofit fontScale="85000" lnSpcReduction="20000"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-PL" kern="1200" dirty="0">
                <a:latin typeface="+mn-lt"/>
                <a:ea typeface="+mn-ea"/>
                <a:cs typeface="+mn-cs"/>
              </a:rPr>
              <a:t>Terapia integracji sensorycznej skierowana jest do uczniów oddziałów przedszkolnych, klas I – III wykazujących:</a:t>
            </a:r>
          </a:p>
          <a:p>
            <a:pPr marL="342900" indent="-3429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kern="1200" dirty="0">
                <a:latin typeface="+mn-lt"/>
                <a:ea typeface="+mn-ea"/>
                <a:cs typeface="+mn-cs"/>
              </a:rPr>
              <a:t>nadwrażliwość na bodźce czuciowe, słuchowe, wzrokowe, węchowe, reagujących na nadmierną stymulację zmysłową wycofaniem, pobudzeniem, agresją</a:t>
            </a:r>
          </a:p>
          <a:p>
            <a:pPr marL="342900" indent="-3429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kern="1200" dirty="0">
                <a:latin typeface="+mn-lt"/>
                <a:ea typeface="+mn-ea"/>
                <a:cs typeface="+mn-cs"/>
              </a:rPr>
              <a:t>obniżoną reaktywność na bodźce, poszukujących nadmiernej stymulacji</a:t>
            </a:r>
          </a:p>
          <a:p>
            <a:pPr marL="342900" indent="-3429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kern="1200" dirty="0">
                <a:latin typeface="+mn-lt"/>
                <a:ea typeface="+mn-ea"/>
                <a:cs typeface="+mn-cs"/>
              </a:rPr>
              <a:t>trudności w utrzymaniu równowagi oraz w zakresie koordynacji wzrokowo-ruchowej, niezdarni i nieskoordynowani ruchowo, mających problem z nauczeniem się zabaw ruchowych</a:t>
            </a:r>
          </a:p>
          <a:p>
            <a:pPr marL="342900" indent="-3429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kern="1200" dirty="0">
                <a:latin typeface="+mn-lt"/>
                <a:ea typeface="+mn-ea"/>
                <a:cs typeface="+mn-cs"/>
              </a:rPr>
              <a:t>problemy w zakresie pisania, rysowania i motoryki małej (np. trudność związane z ubieraniem się, zapinaniem guzików, wiązaniem sznurowadeł, itp.)</a:t>
            </a:r>
          </a:p>
          <a:p>
            <a:pPr marL="342900" indent="-3429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kern="1200" dirty="0">
                <a:latin typeface="+mn-lt"/>
                <a:ea typeface="+mn-ea"/>
                <a:cs typeface="+mn-cs"/>
              </a:rPr>
              <a:t>trudności w zakresie planowania i wykonywania nowych ruchów i aktywności ruchowych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— symbol zastępczy 17">
            <a:extLst>
              <a:ext uri="{FF2B5EF4-FFF2-40B4-BE49-F238E27FC236}">
                <a16:creationId xmlns:a16="http://schemas.microsoft.com/office/drawing/2014/main" xmlns="" id="{301557C2-9072-409B-88EC-E8577CEFC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751" b="19249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5" name="Zawartość — symbol zastępczy 14">
            <a:extLst>
              <a:ext uri="{FF2B5EF4-FFF2-40B4-BE49-F238E27FC236}">
                <a16:creationId xmlns:a16="http://schemas.microsoft.com/office/drawing/2014/main" xmlns="" id="{4139825C-53C7-44F4-A064-9795CECD0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6857990"/>
          </a:xfrm>
        </p:spPr>
        <p:txBody>
          <a:bodyPr wrap="square" rtlCol="0" anchor="b">
            <a:normAutofit/>
          </a:bodyPr>
          <a:lstStyle/>
          <a:p>
            <a:pPr rtl="0"/>
            <a:r>
              <a:rPr lang="pl-PL" sz="4800" dirty="0">
                <a:cs typeface="Times New Roman" panose="02020603050405020304" pitchFamily="18" charset="0"/>
              </a:rPr>
              <a:t>Ramowy Program Zajęć Terapeutycznych SI:</a:t>
            </a:r>
          </a:p>
          <a:p>
            <a:pPr rtl="0"/>
            <a:endParaRPr lang="pl-PL" sz="1600" dirty="0">
              <a:latin typeface="+mn-lt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l-PL" sz="2000" dirty="0">
                <a:latin typeface="+mn-lt"/>
              </a:rPr>
              <a:t>Stymulacja bazowych systemów sensorycznych </a:t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>(przedsionek, </a:t>
            </a:r>
            <a:r>
              <a:rPr lang="pl-PL" sz="2000" dirty="0" err="1">
                <a:latin typeface="+mn-lt"/>
              </a:rPr>
              <a:t>propriocepcja</a:t>
            </a:r>
            <a:r>
              <a:rPr lang="pl-PL" sz="2000" dirty="0">
                <a:latin typeface="+mn-lt"/>
              </a:rPr>
              <a:t>, dotyk)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l-PL" sz="2000" dirty="0">
                <a:latin typeface="+mn-lt"/>
              </a:rPr>
              <a:t>Aktywności wyciszające (docisk)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l-PL" sz="2000" dirty="0">
                <a:latin typeface="+mn-lt"/>
              </a:rPr>
              <a:t>Aktywności z obszarów wymagających pracy z dzieckiem (modulacji, różnicowania sensorycznego, planowania motorycznego, koordynacji posturalnej i okoruchowej). W tej części sesji włączane są stopniowo zadania wynikające z problemów dziecka według planu terapeutycznego.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pl-PL" sz="2000" dirty="0">
                <a:latin typeface="+mn-lt"/>
              </a:rPr>
              <a:t>Aktywności wyciszające (stymulacja dotykowa i dociskowa)</a:t>
            </a:r>
            <a:br>
              <a:rPr lang="pl-PL" sz="2000" dirty="0">
                <a:latin typeface="+mn-lt"/>
              </a:rPr>
            </a:br>
            <a:r>
              <a:rPr lang="pl-PL" sz="1600" dirty="0">
                <a:latin typeface="+mn-lt"/>
              </a:rPr>
              <a:t/>
            </a:r>
            <a:br>
              <a:rPr lang="pl-PL" sz="1600" dirty="0">
                <a:latin typeface="+mn-lt"/>
              </a:rPr>
            </a:br>
            <a:r>
              <a:rPr lang="pl-PL" sz="1600" dirty="0">
                <a:latin typeface="+mn-lt"/>
              </a:rPr>
              <a:t/>
            </a:r>
            <a:br>
              <a:rPr lang="pl-PL" sz="1600" dirty="0">
                <a:latin typeface="+mn-lt"/>
              </a:rPr>
            </a:br>
            <a:endParaRPr lang="pl-PL" sz="1600" dirty="0">
              <a:latin typeface="+mn-lt"/>
            </a:endParaRPr>
          </a:p>
        </p:txBody>
      </p:sp>
      <p:sp>
        <p:nvSpPr>
          <p:cNvPr id="21" name="Numer slajdu — symbol zastępczy 20" hidden="1">
            <a:extLst>
              <a:ext uri="{FF2B5EF4-FFF2-40B4-BE49-F238E27FC236}">
                <a16:creationId xmlns:a16="http://schemas.microsoft.com/office/drawing/2014/main" xmlns="" id="{1C563B34-DD53-4FB1-B8C2-8914E01C63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63A18951-405C-F2AD-FBD6-FF4DDAABE1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8906" b="28906"/>
          <a:stretch/>
        </p:blipFill>
        <p:spPr>
          <a:xfrm>
            <a:off x="147" y="0"/>
            <a:ext cx="12191853" cy="6858000"/>
          </a:xfrm>
          <a:noFill/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E54D6E2-06E3-2273-F35E-AE2D4BD9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5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954E6F-3E26-41EE-31A8-E368A828D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3" y="648070"/>
            <a:ext cx="5549113" cy="1726381"/>
          </a:xfrm>
        </p:spPr>
        <p:txBody>
          <a:bodyPr wrap="square" anchor="b">
            <a:normAutofit/>
          </a:bodyPr>
          <a:lstStyle/>
          <a:p>
            <a:r>
              <a:rPr lang="pl-PL" sz="5400" dirty="0"/>
              <a:t>Na zajęciach ćwiczymy m.in.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xmlns="" id="{DBBC8DCE-68B4-A2F2-3E66-23BAA08C6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862" y="2994291"/>
            <a:ext cx="5437187" cy="2265216"/>
          </a:xfrm>
        </p:spPr>
        <p:txBody>
          <a:bodyPr wrap="square">
            <a:normAutofit/>
          </a:bodyPr>
          <a:lstStyle/>
          <a:p>
            <a:r>
              <a:rPr lang="pl-PL" dirty="0"/>
              <a:t>	</a:t>
            </a:r>
            <a:r>
              <a:rPr lang="pl-PL" b="1" dirty="0">
                <a:solidFill>
                  <a:schemeClr val="bg1">
                    <a:lumMod val="95000"/>
                    <a:lumOff val="5000"/>
                    <a:alpha val="60000"/>
                  </a:schemeClr>
                </a:solidFill>
              </a:rPr>
              <a:t>NORMALIZACJĘ ODBIORU WRAŻEŃ DOTYKOWYCH</a:t>
            </a:r>
            <a:endParaRPr lang="en-US" b="1" dirty="0">
              <a:solidFill>
                <a:schemeClr val="bg1">
                  <a:lumMod val="95000"/>
                  <a:lumOff val="5000"/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0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xmlns="" id="{86E64642-6F30-47AE-0AE1-04F785BD6D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210" b="5210"/>
          <a:stretch>
            <a:fillRect/>
          </a:stretch>
        </p:blipFill>
        <p:spPr/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F8666B7-3D03-D387-23E4-167402DA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6</a:t>
            </a:fld>
            <a:endParaRPr lang="pl-PL"/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xmlns="" id="{4086866C-143A-A024-1605-48788FEA5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3645" y="4845424"/>
            <a:ext cx="5437187" cy="2265216"/>
          </a:xfrm>
        </p:spPr>
        <p:txBody>
          <a:bodyPr/>
          <a:lstStyle/>
          <a:p>
            <a:r>
              <a:rPr lang="pl-PL" b="1" dirty="0">
                <a:solidFill>
                  <a:schemeClr val="bg1">
                    <a:lumMod val="95000"/>
                    <a:lumOff val="5000"/>
                    <a:alpha val="60000"/>
                  </a:schemeClr>
                </a:solidFill>
              </a:rPr>
              <a:t>	NORMALIZACJĘ ODBIORU WRAŻEŃ SŁUCHOWYCH</a:t>
            </a:r>
          </a:p>
        </p:txBody>
      </p:sp>
    </p:spTree>
    <p:extLst>
      <p:ext uri="{BB962C8B-B14F-4D97-AF65-F5344CB8AC3E}">
        <p14:creationId xmlns:p14="http://schemas.microsoft.com/office/powerpoint/2010/main" val="367333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osoba&#10;&#10;Opis wygenerowany automatycznie">
            <a:extLst>
              <a:ext uri="{FF2B5EF4-FFF2-40B4-BE49-F238E27FC236}">
                <a16:creationId xmlns:a16="http://schemas.microsoft.com/office/drawing/2014/main" xmlns="" id="{EC3A284A-AF00-4F58-387F-F8CB4AA7F5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646" b="12646"/>
          <a:stretch>
            <a:fillRect/>
          </a:stretch>
        </p:blipFill>
        <p:spPr/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CB279BE-4475-149C-03D1-76ABA48F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7</a:t>
            </a:fld>
            <a:endParaRPr lang="pl-PL"/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xmlns="" id="{72E9D16D-3CB9-7B1A-2305-6E1A35D89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1" y="4045096"/>
            <a:ext cx="5437187" cy="2265216"/>
          </a:xfrm>
        </p:spPr>
        <p:txBody>
          <a:bodyPr/>
          <a:lstStyle/>
          <a:p>
            <a:r>
              <a:rPr lang="pl-PL" dirty="0"/>
              <a:t>	</a:t>
            </a:r>
            <a:r>
              <a:rPr lang="pl-PL" b="1" dirty="0">
                <a:solidFill>
                  <a:schemeClr val="bg1">
                    <a:lumMod val="95000"/>
                    <a:lumOff val="5000"/>
                    <a:alpha val="60000"/>
                  </a:schemeClr>
                </a:solidFill>
              </a:rPr>
              <a:t>NORMALIZACJĘ ODBIORU WRAŻEŃ WĘCHOWYCH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318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wewnątrz, niebieski&#10;&#10;Opis wygenerowany automatycznie">
            <a:extLst>
              <a:ext uri="{FF2B5EF4-FFF2-40B4-BE49-F238E27FC236}">
                <a16:creationId xmlns:a16="http://schemas.microsoft.com/office/drawing/2014/main" xmlns="" id="{B4D6BB79-5025-193C-3B1D-9B2EFF5519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2625" b="12625"/>
          <a:stretch/>
        </p:blipFill>
        <p:spPr>
          <a:xfrm>
            <a:off x="0" y="37"/>
            <a:ext cx="12192000" cy="6857926"/>
          </a:xfrm>
          <a:noFill/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A47C5B7-3B65-A6E5-9FE1-0352E0AA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pl-PL" smtClean="0"/>
              <a:pPr rtl="0">
                <a:spcAft>
                  <a:spcPts val="600"/>
                </a:spcAft>
              </a:pPr>
              <a:t>8</a:t>
            </a:fld>
            <a:endParaRPr lang="pl-PL"/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xmlns="" id="{EBD59EC0-DE6C-29C7-45BD-D60F1E41C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54" y="5725392"/>
            <a:ext cx="5437187" cy="2265216"/>
          </a:xfrm>
        </p:spPr>
        <p:txBody>
          <a:bodyPr wrap="square">
            <a:normAutofit/>
          </a:bodyPr>
          <a:lstStyle/>
          <a:p>
            <a:r>
              <a:rPr lang="pl-PL" b="1" dirty="0"/>
              <a:t>	</a:t>
            </a:r>
            <a:r>
              <a:rPr lang="pl-PL" b="1" dirty="0">
                <a:solidFill>
                  <a:schemeClr val="bg1">
                    <a:lumMod val="95000"/>
                    <a:lumOff val="5000"/>
                    <a:alpha val="60000"/>
                  </a:schemeClr>
                </a:solidFill>
              </a:rPr>
              <a:t>NORMALIZACJĘ ODBIORU WRAŻEŃ PRZEDSIONKOWYCH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078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xmlns="" id="{CBB42151-6A32-8CD6-C1A2-D8E12343A4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646" b="12646"/>
          <a:stretch>
            <a:fillRect/>
          </a:stretch>
        </p:blipFill>
        <p:spPr/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868642C-3E51-2BB0-7667-B4CA63C4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9</a:t>
            </a:fld>
            <a:endParaRPr lang="pl-PL"/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xmlns="" id="{8F61FC6F-4059-1F53-B14F-546EB3075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023" y="4752582"/>
            <a:ext cx="5699017" cy="1408521"/>
          </a:xfrm>
        </p:spPr>
        <p:txBody>
          <a:bodyPr/>
          <a:lstStyle/>
          <a:p>
            <a:r>
              <a:rPr lang="pl-PL" dirty="0"/>
              <a:t>	</a:t>
            </a:r>
            <a:r>
              <a:rPr lang="pl-PL" b="1" dirty="0">
                <a:solidFill>
                  <a:schemeClr val="bg1">
                    <a:lumMod val="95000"/>
                    <a:lumOff val="5000"/>
                    <a:alpha val="60000"/>
                  </a:schemeClr>
                </a:solidFill>
              </a:rPr>
              <a:t>NORMALIZACJĘ ODBIORU WRAŻEŃ PROPRIOCEPTYWNYCH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724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441.tgt.Office_50301113_TF33713516_Win32_OJ112196127" id="{13F340DD-E820-4A45-AE8D-F68A3FDA2EBD}" vid="{E10BDB70-DE34-4756-8F2F-575C338F3077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{BC89CA93-E026-4FCB-A460-CB7C0CDA5D19}tf33713516_win32</Template>
  <TotalTime>181</TotalTime>
  <Words>198</Words>
  <Application>Microsoft Office PowerPoint</Application>
  <PresentationFormat>Panoramiczny</PresentationFormat>
  <Paragraphs>50</Paragraphs>
  <Slides>12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 MT</vt:lpstr>
      <vt:lpstr>Times New Roman</vt:lpstr>
      <vt:lpstr>Wingdings</vt:lpstr>
      <vt:lpstr>3DFloatVTI</vt:lpstr>
      <vt:lpstr>Integracja sensoryczna</vt:lpstr>
      <vt:lpstr>NA CZYM POLEGAJĄ ZAJĘCIA?</vt:lpstr>
      <vt:lpstr>DO KOGO SKIEROWANA JEST TERAPIA INTEGRACJI SENSORYCZNEJ?</vt:lpstr>
      <vt:lpstr>Ramowy Program Zajęć Terapeutycznych SI:  Stymulacja bazowych systemów sensorycznych  (przedsionek, propriocepcja, dotyk) Aktywności wyciszające (docisk) Aktywności z obszarów wymagających pracy z dzieckiem (modulacji, różnicowania sensorycznego, planowania motorycznego, koordynacji posturalnej i okoruchowej). W tej części sesji włączane są stopniowo zadania wynikające z problemów dziecka według planu terapeutycznego. Aktywności wyciszające (stymulacja dotykowa i dociskowa)   </vt:lpstr>
      <vt:lpstr>Na zajęciach ćwiczymy m.in.</vt:lpstr>
      <vt:lpstr>Prezentacja programu PowerPoint</vt:lpstr>
      <vt:lpstr>Prezentacja programu PowerPoint</vt:lpstr>
      <vt:lpstr>Prezentacja programu PowerPoint</vt:lpstr>
      <vt:lpstr>Prezentacja programu PowerPoint</vt:lpstr>
      <vt:lpstr>Ćwiczymy też wiele innych potrzebnych do prawidłowego rozwoju funkcji i świetnie się przy tym bawimy</vt:lpstr>
      <vt:lpstr>Prezentacja programu PowerPoint</vt:lpstr>
      <vt:lpstr>Podsumowanie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Integracja sensoryczna</dc:title>
  <dc:creator>Przemysław Bator</dc:creator>
  <cp:lastModifiedBy>Hanna Bator</cp:lastModifiedBy>
  <cp:revision>21</cp:revision>
  <dcterms:created xsi:type="dcterms:W3CDTF">2022-06-14T16:04:24Z</dcterms:created>
  <dcterms:modified xsi:type="dcterms:W3CDTF">2022-06-15T06:55:03Z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